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1" r:id="rId5"/>
    <p:sldId id="293" r:id="rId6"/>
    <p:sldId id="296" r:id="rId7"/>
    <p:sldId id="282" r:id="rId8"/>
    <p:sldId id="297" r:id="rId9"/>
    <p:sldId id="298" r:id="rId10"/>
    <p:sldId id="299" r:id="rId11"/>
    <p:sldId id="300" r:id="rId12"/>
    <p:sldId id="301" r:id="rId13"/>
    <p:sldId id="292" r:id="rId14"/>
  </p:sldIdLst>
  <p:sldSz cx="12098338" cy="6911975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320">
          <p15:clr>
            <a:srgbClr val="A4A3A4"/>
          </p15:clr>
        </p15:guide>
        <p15:guide id="3" pos="317">
          <p15:clr>
            <a:srgbClr val="A4A3A4"/>
          </p15:clr>
        </p15:guide>
        <p15:guide id="4" pos="381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ana Federley" initials="JF" lastIdx="5" clrIdx="0">
    <p:extLst>
      <p:ext uri="{19B8F6BF-5375-455C-9EA6-DF929625EA0E}">
        <p15:presenceInfo xmlns:p15="http://schemas.microsoft.com/office/powerpoint/2012/main" userId="S-1-5-21-2052111302-1417001333-725345543-3225" providerId="AD"/>
      </p:ext>
    </p:extLst>
  </p:cmAuthor>
  <p:cmAuthor id="2" name="Sirpa Mustonen" initials="SM" lastIdx="1" clrIdx="1">
    <p:extLst>
      <p:ext uri="{19B8F6BF-5375-455C-9EA6-DF929625EA0E}">
        <p15:presenceInfo xmlns:p15="http://schemas.microsoft.com/office/powerpoint/2012/main" userId="S::sirpa.mustonen@motiva.fi::0674018f-1373-4902-a61d-47ac99a95f1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61E"/>
    <a:srgbClr val="0F7D83"/>
    <a:srgbClr val="8ECCCB"/>
    <a:srgbClr val="FDE1D6"/>
    <a:srgbClr val="FFFFFF"/>
    <a:srgbClr val="F8B182"/>
    <a:srgbClr val="FC725A"/>
    <a:srgbClr val="FC2F60"/>
    <a:srgbClr val="9F01FF"/>
    <a:srgbClr val="0EC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82" autoAdjust="0"/>
  </p:normalViewPr>
  <p:slideViewPr>
    <p:cSldViewPr showGuides="1">
      <p:cViewPr varScale="1">
        <p:scale>
          <a:sx n="108" d="100"/>
          <a:sy n="108" d="100"/>
        </p:scale>
        <p:origin x="708" y="96"/>
      </p:cViewPr>
      <p:guideLst>
        <p:guide orient="horz" pos="2177"/>
        <p:guide pos="320"/>
        <p:guide pos="317"/>
        <p:guide pos="38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Federley" userId="00d02d85-3964-40ad-a52a-998cf6d040a9" providerId="ADAL" clId="{CC1B3B5A-E1B6-4427-A3B4-DE4103A3C41A}"/>
    <pc:docChg chg="modSld">
      <pc:chgData name="Jaana Federley" userId="00d02d85-3964-40ad-a52a-998cf6d040a9" providerId="ADAL" clId="{CC1B3B5A-E1B6-4427-A3B4-DE4103A3C41A}" dt="2021-01-20T10:38:18.052" v="12" actId="14100"/>
      <pc:docMkLst>
        <pc:docMk/>
      </pc:docMkLst>
      <pc:sldChg chg="modSp">
        <pc:chgData name="Jaana Federley" userId="00d02d85-3964-40ad-a52a-998cf6d040a9" providerId="ADAL" clId="{CC1B3B5A-E1B6-4427-A3B4-DE4103A3C41A}" dt="2021-01-20T10:38:18.052" v="12" actId="14100"/>
        <pc:sldMkLst>
          <pc:docMk/>
          <pc:sldMk cId="1999990051" sldId="297"/>
        </pc:sldMkLst>
        <pc:spChg chg="mod">
          <ac:chgData name="Jaana Federley" userId="00d02d85-3964-40ad-a52a-998cf6d040a9" providerId="ADAL" clId="{CC1B3B5A-E1B6-4427-A3B4-DE4103A3C41A}" dt="2021-01-20T10:36:47.794" v="8" actId="20577"/>
          <ac:spMkLst>
            <pc:docMk/>
            <pc:sldMk cId="1999990051" sldId="297"/>
            <ac:spMk id="11" creationId="{00000000-0000-0000-0000-000000000000}"/>
          </ac:spMkLst>
        </pc:spChg>
        <pc:spChg chg="mod">
          <ac:chgData name="Jaana Federley" userId="00d02d85-3964-40ad-a52a-998cf6d040a9" providerId="ADAL" clId="{CC1B3B5A-E1B6-4427-A3B4-DE4103A3C41A}" dt="2021-01-20T10:38:18.052" v="12" actId="14100"/>
          <ac:spMkLst>
            <pc:docMk/>
            <pc:sldMk cId="1999990051" sldId="297"/>
            <ac:spMk id="16" creationId="{00000000-0000-0000-0000-000000000000}"/>
          </ac:spMkLst>
        </pc:spChg>
      </pc:sldChg>
    </pc:docChg>
  </pc:docChgLst>
  <pc:docChgLst>
    <pc:chgData name="Jaana Federley" userId="00d02d85-3964-40ad-a52a-998cf6d040a9" providerId="ADAL" clId="{F9447541-7561-48B1-B9C0-D307418A3C18}"/>
    <pc:docChg chg="undo custSel modSld">
      <pc:chgData name="Jaana Federley" userId="00d02d85-3964-40ad-a52a-998cf6d040a9" providerId="ADAL" clId="{F9447541-7561-48B1-B9C0-D307418A3C18}" dt="2020-12-18T07:14:51.358" v="149" actId="478"/>
      <pc:docMkLst>
        <pc:docMk/>
      </pc:docMkLst>
      <pc:sldChg chg="modSp">
        <pc:chgData name="Jaana Federley" userId="00d02d85-3964-40ad-a52a-998cf6d040a9" providerId="ADAL" clId="{F9447541-7561-48B1-B9C0-D307418A3C18}" dt="2020-12-17T15:09:07.143" v="42" actId="478"/>
        <pc:sldMkLst>
          <pc:docMk/>
          <pc:sldMk cId="1999990051" sldId="297"/>
        </pc:sldMkLst>
        <pc:spChg chg="mod">
          <ac:chgData name="Jaana Federley" userId="00d02d85-3964-40ad-a52a-998cf6d040a9" providerId="ADAL" clId="{F9447541-7561-48B1-B9C0-D307418A3C18}" dt="2020-12-17T15:09:07.143" v="42" actId="478"/>
          <ac:spMkLst>
            <pc:docMk/>
            <pc:sldMk cId="1999990051" sldId="297"/>
            <ac:spMk id="3" creationId="{00000000-0000-0000-0000-000000000000}"/>
          </ac:spMkLst>
        </pc:spChg>
      </pc:sldChg>
      <pc:sldChg chg="modSp">
        <pc:chgData name="Jaana Federley" userId="00d02d85-3964-40ad-a52a-998cf6d040a9" providerId="ADAL" clId="{F9447541-7561-48B1-B9C0-D307418A3C18}" dt="2020-12-17T10:02:21.676" v="2" actId="20577"/>
        <pc:sldMkLst>
          <pc:docMk/>
          <pc:sldMk cId="792637763" sldId="298"/>
        </pc:sldMkLst>
        <pc:spChg chg="mod">
          <ac:chgData name="Jaana Federley" userId="00d02d85-3964-40ad-a52a-998cf6d040a9" providerId="ADAL" clId="{F9447541-7561-48B1-B9C0-D307418A3C18}" dt="2020-12-17T10:02:21.676" v="2" actId="20577"/>
          <ac:spMkLst>
            <pc:docMk/>
            <pc:sldMk cId="792637763" sldId="298"/>
            <ac:spMk id="3" creationId="{00000000-0000-0000-0000-000000000000}"/>
          </ac:spMkLst>
        </pc:spChg>
      </pc:sldChg>
      <pc:sldChg chg="modSp">
        <pc:chgData name="Jaana Federley" userId="00d02d85-3964-40ad-a52a-998cf6d040a9" providerId="ADAL" clId="{F9447541-7561-48B1-B9C0-D307418A3C18}" dt="2020-12-17T10:04:02.983" v="12" actId="20577"/>
        <pc:sldMkLst>
          <pc:docMk/>
          <pc:sldMk cId="4241960029" sldId="299"/>
        </pc:sldMkLst>
        <pc:spChg chg="mod">
          <ac:chgData name="Jaana Federley" userId="00d02d85-3964-40ad-a52a-998cf6d040a9" providerId="ADAL" clId="{F9447541-7561-48B1-B9C0-D307418A3C18}" dt="2020-12-17T10:04:02.983" v="12" actId="20577"/>
          <ac:spMkLst>
            <pc:docMk/>
            <pc:sldMk cId="4241960029" sldId="299"/>
            <ac:spMk id="3" creationId="{00000000-0000-0000-0000-000000000000}"/>
          </ac:spMkLst>
        </pc:spChg>
      </pc:sldChg>
      <pc:sldChg chg="modSp">
        <pc:chgData name="Jaana Federley" userId="00d02d85-3964-40ad-a52a-998cf6d040a9" providerId="ADAL" clId="{F9447541-7561-48B1-B9C0-D307418A3C18}" dt="2020-12-17T10:03:54.141" v="10" actId="20577"/>
        <pc:sldMkLst>
          <pc:docMk/>
          <pc:sldMk cId="259261165" sldId="300"/>
        </pc:sldMkLst>
        <pc:spChg chg="mod">
          <ac:chgData name="Jaana Federley" userId="00d02d85-3964-40ad-a52a-998cf6d040a9" providerId="ADAL" clId="{F9447541-7561-48B1-B9C0-D307418A3C18}" dt="2020-12-17T10:03:54.141" v="10" actId="20577"/>
          <ac:spMkLst>
            <pc:docMk/>
            <pc:sldMk cId="259261165" sldId="300"/>
            <ac:spMk id="3" creationId="{00000000-0000-0000-0000-000000000000}"/>
          </ac:spMkLst>
        </pc:spChg>
      </pc:sldChg>
      <pc:sldChg chg="addSp delSp modSp delCm">
        <pc:chgData name="Jaana Federley" userId="00d02d85-3964-40ad-a52a-998cf6d040a9" providerId="ADAL" clId="{F9447541-7561-48B1-B9C0-D307418A3C18}" dt="2020-12-18T07:14:51.358" v="149" actId="478"/>
        <pc:sldMkLst>
          <pc:docMk/>
          <pc:sldMk cId="4230926672" sldId="301"/>
        </pc:sldMkLst>
        <pc:spChg chg="mod">
          <ac:chgData name="Jaana Federley" userId="00d02d85-3964-40ad-a52a-998cf6d040a9" providerId="ADAL" clId="{F9447541-7561-48B1-B9C0-D307418A3C18}" dt="2020-12-18T07:12:27.322" v="143" actId="478"/>
          <ac:spMkLst>
            <pc:docMk/>
            <pc:sldMk cId="4230926672" sldId="301"/>
            <ac:spMk id="2" creationId="{00000000-0000-0000-0000-000000000000}"/>
          </ac:spMkLst>
        </pc:spChg>
        <pc:spChg chg="add del">
          <ac:chgData name="Jaana Federley" userId="00d02d85-3964-40ad-a52a-998cf6d040a9" providerId="ADAL" clId="{F9447541-7561-48B1-B9C0-D307418A3C18}" dt="2020-12-17T15:14:40.581" v="115" actId="478"/>
          <ac:spMkLst>
            <pc:docMk/>
            <pc:sldMk cId="4230926672" sldId="301"/>
            <ac:spMk id="3" creationId="{00000000-0000-0000-0000-000000000000}"/>
          </ac:spMkLst>
        </pc:spChg>
        <pc:spChg chg="add del mod">
          <ac:chgData name="Jaana Federley" userId="00d02d85-3964-40ad-a52a-998cf6d040a9" providerId="ADAL" clId="{F9447541-7561-48B1-B9C0-D307418A3C18}" dt="2020-12-17T15:14:40.581" v="115" actId="478"/>
          <ac:spMkLst>
            <pc:docMk/>
            <pc:sldMk cId="4230926672" sldId="301"/>
            <ac:spMk id="7" creationId="{6D0386F7-A957-4687-BC3D-91B35606980B}"/>
          </ac:spMkLst>
        </pc:spChg>
        <pc:spChg chg="add del mod">
          <ac:chgData name="Jaana Federley" userId="00d02d85-3964-40ad-a52a-998cf6d040a9" providerId="ADAL" clId="{F9447541-7561-48B1-B9C0-D307418A3C18}" dt="2020-12-18T07:14:24.116" v="146" actId="478"/>
          <ac:spMkLst>
            <pc:docMk/>
            <pc:sldMk cId="4230926672" sldId="301"/>
            <ac:spMk id="8" creationId="{B9AFDB8D-076F-4F9C-BCA6-C4E6374B70BA}"/>
          </ac:spMkLst>
        </pc:spChg>
        <pc:spChg chg="add del mod">
          <ac:chgData name="Jaana Federley" userId="00d02d85-3964-40ad-a52a-998cf6d040a9" providerId="ADAL" clId="{F9447541-7561-48B1-B9C0-D307418A3C18}" dt="2020-12-18T07:14:24.116" v="146" actId="478"/>
          <ac:spMkLst>
            <pc:docMk/>
            <pc:sldMk cId="4230926672" sldId="301"/>
            <ac:spMk id="9" creationId="{097C85AF-DB4F-411A-8C33-76C8D8399F90}"/>
          </ac:spMkLst>
        </pc:spChg>
        <pc:picChg chg="add del mod">
          <ac:chgData name="Jaana Federley" userId="00d02d85-3964-40ad-a52a-998cf6d040a9" providerId="ADAL" clId="{F9447541-7561-48B1-B9C0-D307418A3C18}" dt="2020-12-18T07:14:51.358" v="149" actId="478"/>
          <ac:picMkLst>
            <pc:docMk/>
            <pc:sldMk cId="4230926672" sldId="301"/>
            <ac:picMk id="10" creationId="{A84E1AE0-20B7-4F88-A00A-61144FC408A0}"/>
          </ac:picMkLst>
        </pc:picChg>
      </pc:sldChg>
    </pc:docChg>
  </pc:docChgLst>
  <pc:docChgLst>
    <pc:chgData name="Jaana Federley" userId="00d02d85-3964-40ad-a52a-998cf6d040a9" providerId="ADAL" clId="{38D65D28-109E-4B1F-BC3D-E215A97470F0}"/>
    <pc:docChg chg="modSld">
      <pc:chgData name="Jaana Federley" userId="00d02d85-3964-40ad-a52a-998cf6d040a9" providerId="ADAL" clId="{38D65D28-109E-4B1F-BC3D-E215A97470F0}" dt="2021-02-05T15:22:48.227" v="10" actId="20577"/>
      <pc:docMkLst>
        <pc:docMk/>
      </pc:docMkLst>
      <pc:sldChg chg="modSp">
        <pc:chgData name="Jaana Federley" userId="00d02d85-3964-40ad-a52a-998cf6d040a9" providerId="ADAL" clId="{38D65D28-109E-4B1F-BC3D-E215A97470F0}" dt="2021-02-05T15:22:48.227" v="10" actId="20577"/>
        <pc:sldMkLst>
          <pc:docMk/>
          <pc:sldMk cId="2730142236" sldId="296"/>
        </pc:sldMkLst>
        <pc:spChg chg="mod">
          <ac:chgData name="Jaana Federley" userId="00d02d85-3964-40ad-a52a-998cf6d040a9" providerId="ADAL" clId="{38D65D28-109E-4B1F-BC3D-E215A97470F0}" dt="2021-02-05T15:22:48.227" v="10" actId="20577"/>
          <ac:spMkLst>
            <pc:docMk/>
            <pc:sldMk cId="2730142236" sldId="296"/>
            <ac:spMk id="9" creationId="{00000000-0000-0000-0000-000000000000}"/>
          </ac:spMkLst>
        </pc:spChg>
      </pc:sldChg>
    </pc:docChg>
  </pc:docChgLst>
  <pc:docChgLst>
    <pc:chgData name="Sirpa Mustonen" userId="S::sirpa.mustonen@motiva.fi::0674018f-1373-4902-a61d-47ac99a95f1e" providerId="AD" clId="Web-{0A349B64-2F18-4C28-AF37-0A9671C5B539}"/>
    <pc:docChg chg="modSld">
      <pc:chgData name="Sirpa Mustonen" userId="S::sirpa.mustonen@motiva.fi::0674018f-1373-4902-a61d-47ac99a95f1e" providerId="AD" clId="Web-{0A349B64-2F18-4C28-AF37-0A9671C5B539}" dt="2020-12-17T12:02:26.843" v="8" actId="20577"/>
      <pc:docMkLst>
        <pc:docMk/>
      </pc:docMkLst>
      <pc:sldChg chg="modSp">
        <pc:chgData name="Sirpa Mustonen" userId="S::sirpa.mustonen@motiva.fi::0674018f-1373-4902-a61d-47ac99a95f1e" providerId="AD" clId="Web-{0A349B64-2F18-4C28-AF37-0A9671C5B539}" dt="2020-12-17T12:01:46.575" v="3" actId="20577"/>
        <pc:sldMkLst>
          <pc:docMk/>
          <pc:sldMk cId="3551719451" sldId="293"/>
        </pc:sldMkLst>
        <pc:spChg chg="mod">
          <ac:chgData name="Sirpa Mustonen" userId="S::sirpa.mustonen@motiva.fi::0674018f-1373-4902-a61d-47ac99a95f1e" providerId="AD" clId="Web-{0A349B64-2F18-4C28-AF37-0A9671C5B539}" dt="2020-12-17T12:01:02.322" v="0" actId="20577"/>
          <ac:spMkLst>
            <pc:docMk/>
            <pc:sldMk cId="3551719451" sldId="293"/>
            <ac:spMk id="12" creationId="{6014487A-657B-4FE3-AA7F-0EECEFEB1CF4}"/>
          </ac:spMkLst>
        </pc:spChg>
        <pc:spChg chg="mod">
          <ac:chgData name="Sirpa Mustonen" userId="S::sirpa.mustonen@motiva.fi::0674018f-1373-4902-a61d-47ac99a95f1e" providerId="AD" clId="Web-{0A349B64-2F18-4C28-AF37-0A9671C5B539}" dt="2020-12-17T12:01:46.575" v="3" actId="20577"/>
          <ac:spMkLst>
            <pc:docMk/>
            <pc:sldMk cId="3551719451" sldId="293"/>
            <ac:spMk id="13" creationId="{6014487A-657B-4FE3-AA7F-0EECEFEB1CF4}"/>
          </ac:spMkLst>
        </pc:spChg>
      </pc:sldChg>
      <pc:sldChg chg="modSp">
        <pc:chgData name="Sirpa Mustonen" userId="S::sirpa.mustonen@motiva.fi::0674018f-1373-4902-a61d-47ac99a95f1e" providerId="AD" clId="Web-{0A349B64-2F18-4C28-AF37-0A9671C5B539}" dt="2020-12-17T12:02:25.187" v="6" actId="20577"/>
        <pc:sldMkLst>
          <pc:docMk/>
          <pc:sldMk cId="2730142236" sldId="296"/>
        </pc:sldMkLst>
        <pc:spChg chg="mod">
          <ac:chgData name="Sirpa Mustonen" userId="S::sirpa.mustonen@motiva.fi::0674018f-1373-4902-a61d-47ac99a95f1e" providerId="AD" clId="Web-{0A349B64-2F18-4C28-AF37-0A9671C5B539}" dt="2020-12-17T12:02:25.187" v="6" actId="20577"/>
          <ac:spMkLst>
            <pc:docMk/>
            <pc:sldMk cId="2730142236" sldId="296"/>
            <ac:spMk id="6" creationId="{6014487A-657B-4FE3-AA7F-0EECEFEB1CF4}"/>
          </ac:spMkLst>
        </pc:spChg>
      </pc:sldChg>
    </pc:docChg>
  </pc:docChgLst>
  <pc:docChgLst>
    <pc:chgData name="Sirpa Mustonen" userId="S::sirpa.mustonen@motiva.fi::0674018f-1373-4902-a61d-47ac99a95f1e" providerId="AD" clId="Web-{D0AA28FF-1500-47B0-9E3C-8FC36456EBCC}"/>
    <pc:docChg chg="modSld">
      <pc:chgData name="Sirpa Mustonen" userId="S::sirpa.mustonen@motiva.fi::0674018f-1373-4902-a61d-47ac99a95f1e" providerId="AD" clId="Web-{D0AA28FF-1500-47B0-9E3C-8FC36456EBCC}" dt="2020-12-17T12:29:44.676" v="210" actId="20577"/>
      <pc:docMkLst>
        <pc:docMk/>
      </pc:docMkLst>
      <pc:sldChg chg="modSp">
        <pc:chgData name="Sirpa Mustonen" userId="S::sirpa.mustonen@motiva.fi::0674018f-1373-4902-a61d-47ac99a95f1e" providerId="AD" clId="Web-{D0AA28FF-1500-47B0-9E3C-8FC36456EBCC}" dt="2020-12-17T12:15:47.396" v="80" actId="20577"/>
        <pc:sldMkLst>
          <pc:docMk/>
          <pc:sldMk cId="2759281291" sldId="282"/>
        </pc:sldMkLst>
        <pc:spChg chg="mod">
          <ac:chgData name="Sirpa Mustonen" userId="S::sirpa.mustonen@motiva.fi::0674018f-1373-4902-a61d-47ac99a95f1e" providerId="AD" clId="Web-{D0AA28FF-1500-47B0-9E3C-8FC36456EBCC}" dt="2020-12-17T12:15:47.396" v="80" actId="20577"/>
          <ac:spMkLst>
            <pc:docMk/>
            <pc:sldMk cId="2759281291" sldId="282"/>
            <ac:spMk id="3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29:44.676" v="210" actId="20577"/>
        <pc:sldMkLst>
          <pc:docMk/>
          <pc:sldMk cId="46632261" sldId="292"/>
        </pc:sldMkLst>
        <pc:spChg chg="mod">
          <ac:chgData name="Sirpa Mustonen" userId="S::sirpa.mustonen@motiva.fi::0674018f-1373-4902-a61d-47ac99a95f1e" providerId="AD" clId="Web-{D0AA28FF-1500-47B0-9E3C-8FC36456EBCC}" dt="2020-12-17T12:29:44.676" v="210" actId="20577"/>
          <ac:spMkLst>
            <pc:docMk/>
            <pc:sldMk cId="46632261" sldId="292"/>
            <ac:spMk id="2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14:48.349" v="74" actId="20577"/>
        <pc:sldMkLst>
          <pc:docMk/>
          <pc:sldMk cId="3551719451" sldId="293"/>
        </pc:sldMkLst>
        <pc:spChg chg="mod">
          <ac:chgData name="Sirpa Mustonen" userId="S::sirpa.mustonen@motiva.fi::0674018f-1373-4902-a61d-47ac99a95f1e" providerId="AD" clId="Web-{D0AA28FF-1500-47B0-9E3C-8FC36456EBCC}" dt="2020-12-17T12:14:48.349" v="74" actId="20577"/>
          <ac:spMkLst>
            <pc:docMk/>
            <pc:sldMk cId="3551719451" sldId="293"/>
            <ac:spMk id="9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10:35.376" v="5" actId="20577"/>
        <pc:sldMkLst>
          <pc:docMk/>
          <pc:sldMk cId="2730142236" sldId="296"/>
        </pc:sldMkLst>
        <pc:spChg chg="mod">
          <ac:chgData name="Sirpa Mustonen" userId="S::sirpa.mustonen@motiva.fi::0674018f-1373-4902-a61d-47ac99a95f1e" providerId="AD" clId="Web-{D0AA28FF-1500-47B0-9E3C-8FC36456EBCC}" dt="2020-12-17T12:10:15.876" v="0" actId="20577"/>
          <ac:spMkLst>
            <pc:docMk/>
            <pc:sldMk cId="2730142236" sldId="296"/>
            <ac:spMk id="8" creationId="{6014487A-657B-4FE3-AA7F-0EECEFEB1CF4}"/>
          </ac:spMkLst>
        </pc:spChg>
        <pc:spChg chg="mod">
          <ac:chgData name="Sirpa Mustonen" userId="S::sirpa.mustonen@motiva.fi::0674018f-1373-4902-a61d-47ac99a95f1e" providerId="AD" clId="Web-{D0AA28FF-1500-47B0-9E3C-8FC36456EBCC}" dt="2020-12-17T12:10:35.376" v="5" actId="20577"/>
          <ac:spMkLst>
            <pc:docMk/>
            <pc:sldMk cId="2730142236" sldId="296"/>
            <ac:spMk id="13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19:24.963" v="114" actId="20577"/>
        <pc:sldMkLst>
          <pc:docMk/>
          <pc:sldMk cId="1999990051" sldId="297"/>
        </pc:sldMkLst>
        <pc:spChg chg="mod">
          <ac:chgData name="Sirpa Mustonen" userId="S::sirpa.mustonen@motiva.fi::0674018f-1373-4902-a61d-47ac99a95f1e" providerId="AD" clId="Web-{D0AA28FF-1500-47B0-9E3C-8FC36456EBCC}" dt="2020-12-17T12:18:31.493" v="109" actId="20577"/>
          <ac:spMkLst>
            <pc:docMk/>
            <pc:sldMk cId="1999990051" sldId="297"/>
            <ac:spMk id="3" creationId="{00000000-0000-0000-0000-000000000000}"/>
          </ac:spMkLst>
        </pc:spChg>
        <pc:spChg chg="mod">
          <ac:chgData name="Sirpa Mustonen" userId="S::sirpa.mustonen@motiva.fi::0674018f-1373-4902-a61d-47ac99a95f1e" providerId="AD" clId="Web-{D0AA28FF-1500-47B0-9E3C-8FC36456EBCC}" dt="2020-12-17T12:19:21.619" v="112" actId="20577"/>
          <ac:spMkLst>
            <pc:docMk/>
            <pc:sldMk cId="1999990051" sldId="297"/>
            <ac:spMk id="11" creationId="{00000000-0000-0000-0000-000000000000}"/>
          </ac:spMkLst>
        </pc:spChg>
        <pc:spChg chg="mod">
          <ac:chgData name="Sirpa Mustonen" userId="S::sirpa.mustonen@motiva.fi::0674018f-1373-4902-a61d-47ac99a95f1e" providerId="AD" clId="Web-{D0AA28FF-1500-47B0-9E3C-8FC36456EBCC}" dt="2020-12-17T12:19:24.963" v="114" actId="20577"/>
          <ac:spMkLst>
            <pc:docMk/>
            <pc:sldMk cId="1999990051" sldId="297"/>
            <ac:spMk id="16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22:43.419" v="141" actId="20577"/>
        <pc:sldMkLst>
          <pc:docMk/>
          <pc:sldMk cId="792637763" sldId="298"/>
        </pc:sldMkLst>
        <pc:spChg chg="mod">
          <ac:chgData name="Sirpa Mustonen" userId="S::sirpa.mustonen@motiva.fi::0674018f-1373-4902-a61d-47ac99a95f1e" providerId="AD" clId="Web-{D0AA28FF-1500-47B0-9E3C-8FC36456EBCC}" dt="2020-12-17T12:22:43.419" v="141" actId="20577"/>
          <ac:spMkLst>
            <pc:docMk/>
            <pc:sldMk cId="792637763" sldId="298"/>
            <ac:spMk id="3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23:54.201" v="148" actId="20577"/>
        <pc:sldMkLst>
          <pc:docMk/>
          <pc:sldMk cId="4241960029" sldId="299"/>
        </pc:sldMkLst>
        <pc:spChg chg="mod">
          <ac:chgData name="Sirpa Mustonen" userId="S::sirpa.mustonen@motiva.fi::0674018f-1373-4902-a61d-47ac99a95f1e" providerId="AD" clId="Web-{D0AA28FF-1500-47B0-9E3C-8FC36456EBCC}" dt="2020-12-17T12:23:54.201" v="148" actId="20577"/>
          <ac:spMkLst>
            <pc:docMk/>
            <pc:sldMk cId="4241960029" sldId="299"/>
            <ac:spMk id="3" creationId="{00000000-0000-0000-0000-000000000000}"/>
          </ac:spMkLst>
        </pc:spChg>
      </pc:sldChg>
      <pc:sldChg chg="modSp">
        <pc:chgData name="Sirpa Mustonen" userId="S::sirpa.mustonen@motiva.fi::0674018f-1373-4902-a61d-47ac99a95f1e" providerId="AD" clId="Web-{D0AA28FF-1500-47B0-9E3C-8FC36456EBCC}" dt="2020-12-17T12:26:38.282" v="191" actId="20577"/>
        <pc:sldMkLst>
          <pc:docMk/>
          <pc:sldMk cId="259261165" sldId="300"/>
        </pc:sldMkLst>
        <pc:spChg chg="mod">
          <ac:chgData name="Sirpa Mustonen" userId="S::sirpa.mustonen@motiva.fi::0674018f-1373-4902-a61d-47ac99a95f1e" providerId="AD" clId="Web-{D0AA28FF-1500-47B0-9E3C-8FC36456EBCC}" dt="2020-12-17T12:26:38.282" v="191" actId="20577"/>
          <ac:spMkLst>
            <pc:docMk/>
            <pc:sldMk cId="259261165" sldId="300"/>
            <ac:spMk id="3" creationId="{00000000-0000-0000-0000-000000000000}"/>
          </ac:spMkLst>
        </pc:spChg>
      </pc:sldChg>
      <pc:sldChg chg="addCm">
        <pc:chgData name="Sirpa Mustonen" userId="S::sirpa.mustonen@motiva.fi::0674018f-1373-4902-a61d-47ac99a95f1e" providerId="AD" clId="Web-{D0AA28FF-1500-47B0-9E3C-8FC36456EBCC}" dt="2020-12-17T12:28:31.143" v="192" actId="20577"/>
        <pc:sldMkLst>
          <pc:docMk/>
          <pc:sldMk cId="4230926672" sldId="30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FB0A2-2020-0041-BDF2-E7CD6CFA5F10}" type="datetimeFigureOut">
              <a:t>5.2.2021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45837-5099-7A41-80E5-78E9B910A5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00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F4054-DE9B-4A8C-8F44-032462D0368C}" type="datetimeFigureOut">
              <a:rPr lang="fi-FI" smtClean="0"/>
              <a:t>5.2.2021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0B3B4-F971-4AD3-B530-DE860EFC07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24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rgbClr val="0F7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>
          <a:xfrm>
            <a:off x="860485" y="6480323"/>
            <a:ext cx="1299954" cy="14401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DB22B5A7-5E1A-4353-AC11-220CEB8AD9C6}" type="datetime3">
              <a:rPr lang="en-US" smtClean="0"/>
              <a:t>5 February 2021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2160439" y="6480323"/>
            <a:ext cx="6480324" cy="14401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727200" y="1727795"/>
            <a:ext cx="8642350" cy="2232249"/>
          </a:xfrm>
        </p:spPr>
        <p:txBody>
          <a:bodyPr anchor="b" anchorCtr="0"/>
          <a:lstStyle>
            <a:lvl1pPr algn="ctr">
              <a:lnSpc>
                <a:spcPct val="85000"/>
              </a:lnSpc>
              <a:defRPr sz="3000" b="1" spc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727200" y="4104059"/>
            <a:ext cx="8642350" cy="1584772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98571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545" y="1727200"/>
            <a:ext cx="11233248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627957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545" y="1727200"/>
            <a:ext cx="11233248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2545" y="863600"/>
            <a:ext cx="11233248" cy="576263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32546" y="360363"/>
            <a:ext cx="11233248" cy="5032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879635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545" y="1727200"/>
            <a:ext cx="5472608" cy="4321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185" y="1727200"/>
            <a:ext cx="5472608" cy="4321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769368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545" y="1727200"/>
            <a:ext cx="6479429" cy="4321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345313" y="1727200"/>
            <a:ext cx="4320480" cy="432117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2324570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961" y="1727200"/>
            <a:ext cx="7488832" cy="43211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2545" y="1727200"/>
            <a:ext cx="3600416" cy="360099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193596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2545" y="1151731"/>
            <a:ext cx="11233248" cy="4896644"/>
          </a:xfrm>
        </p:spPr>
        <p:txBody>
          <a:bodyPr/>
          <a:lstStyle>
            <a:lvl1pPr marL="266700" indent="-266700">
              <a:spcAft>
                <a:spcPts val="200"/>
              </a:spcAft>
              <a:defRPr sz="1400"/>
            </a:lvl1pPr>
            <a:lvl2pPr marL="539750" indent="-273050">
              <a:spcAft>
                <a:spcPts val="200"/>
              </a:spcAft>
              <a:defRPr sz="1200"/>
            </a:lvl2pPr>
            <a:lvl3pPr marL="806450" indent="-266700">
              <a:spcAft>
                <a:spcPts val="200"/>
              </a:spcAft>
              <a:defRPr sz="1100"/>
            </a:lvl3pPr>
            <a:lvl4pPr marL="1071563" indent="-265113">
              <a:spcAft>
                <a:spcPts val="200"/>
              </a:spcAft>
              <a:defRPr sz="1050"/>
            </a:lvl4pPr>
            <a:lvl5pPr marL="1346200" indent="-274638">
              <a:spcAft>
                <a:spcPts val="200"/>
              </a:spcAft>
              <a:defRPr sz="10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389" y="360363"/>
            <a:ext cx="11230404" cy="360016"/>
          </a:xfrm>
        </p:spPr>
        <p:txBody>
          <a:bodyPr anchor="t" anchorCtr="0"/>
          <a:lstStyle>
            <a:lvl1pPr>
              <a:lnSpc>
                <a:spcPct val="100000"/>
              </a:lnSpc>
              <a:defRPr sz="18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4975" y="719683"/>
            <a:ext cx="11230818" cy="288032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799" y="6048375"/>
            <a:ext cx="11233994" cy="359939"/>
          </a:xfrm>
        </p:spPr>
        <p:txBody>
          <a:bodyPr/>
          <a:lstStyle>
            <a:lvl1pPr marL="0" indent="0" algn="l">
              <a:spcAft>
                <a:spcPts val="0"/>
              </a:spcAft>
              <a:buFontTx/>
              <a:buNone/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943821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.">
    <p:bg>
      <p:bgPr>
        <a:solidFill>
          <a:srgbClr val="0F7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727200" y="4824139"/>
            <a:ext cx="8642350" cy="1080223"/>
          </a:xfrm>
        </p:spPr>
        <p:txBody>
          <a:bodyPr anchor="b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  <a:lvl2pPr marL="357187" indent="0" algn="ctr">
              <a:buFontTx/>
              <a:buNone/>
              <a:defRPr sz="1800"/>
            </a:lvl2pPr>
            <a:lvl3pPr marL="714375" indent="0" algn="ctr">
              <a:buFontTx/>
              <a:buNone/>
              <a:defRPr sz="1600"/>
            </a:lvl3pPr>
            <a:lvl4pPr marL="1071562" indent="0" algn="ctr">
              <a:buFontTx/>
              <a:buNone/>
              <a:defRPr sz="1400"/>
            </a:lvl4pPr>
            <a:lvl5pPr marL="1438275" indent="0" algn="ctr">
              <a:buFontTx/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795645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546" y="360363"/>
            <a:ext cx="10513167" cy="106652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545" y="1727200"/>
            <a:ext cx="11233248" cy="4321175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1800" y="6481043"/>
            <a:ext cx="428212" cy="143296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l">
              <a:defRPr sz="700" spc="-40" baseline="0">
                <a:solidFill>
                  <a:srgbClr val="46261E"/>
                </a:solidFill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9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650" r:id="rId2"/>
    <p:sldLayoutId id="2147483659" r:id="rId3"/>
    <p:sldLayoutId id="2147483652" r:id="rId4"/>
    <p:sldLayoutId id="2147483662" r:id="rId5"/>
    <p:sldLayoutId id="2147483866" r:id="rId6"/>
    <p:sldLayoutId id="2147483791" r:id="rId7"/>
    <p:sldLayoutId id="2147483664" r:id="rId8"/>
  </p:sldLayoutIdLst>
  <p:transition spd="med">
    <p:fade/>
  </p:transition>
  <p:hf sldNum="0"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800" b="1" kern="1200" spc="0" baseline="0">
          <a:solidFill>
            <a:srgbClr val="0F7D83"/>
          </a:solidFill>
          <a:latin typeface="Century Gothic"/>
          <a:ea typeface="+mj-ea"/>
          <a:cs typeface="Century Gothic"/>
        </a:defRPr>
      </a:lvl1pPr>
    </p:titleStyle>
    <p:bodyStyle>
      <a:lvl1pPr marL="357188" indent="-357188" algn="l" defTabSz="9144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800" kern="1200" spc="-40" baseline="0">
          <a:solidFill>
            <a:srgbClr val="4D4D4D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800" kern="1200" spc="-40" baseline="0">
          <a:solidFill>
            <a:srgbClr val="4D4D4D"/>
          </a:solidFill>
          <a:latin typeface="+mn-lt"/>
          <a:ea typeface="+mn-ea"/>
          <a:cs typeface="+mn-cs"/>
        </a:defRPr>
      </a:lvl2pPr>
      <a:lvl3pPr marL="1071563" indent="-357188" algn="l" defTabSz="9144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600" kern="1200" spc="-40" baseline="0">
          <a:solidFill>
            <a:srgbClr val="4D4D4D"/>
          </a:solidFill>
          <a:latin typeface="+mn-lt"/>
          <a:ea typeface="+mn-ea"/>
          <a:cs typeface="+mn-cs"/>
        </a:defRPr>
      </a:lvl3pPr>
      <a:lvl4pPr marL="1438275" indent="-366713" algn="l" defTabSz="9144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 spc="-40" baseline="0">
          <a:solidFill>
            <a:srgbClr val="4D4D4D"/>
          </a:solidFill>
          <a:latin typeface="+mn-lt"/>
          <a:ea typeface="+mn-ea"/>
          <a:cs typeface="+mn-cs"/>
        </a:defRPr>
      </a:lvl4pPr>
      <a:lvl5pPr marL="1795463" indent="-357188" algn="l" defTabSz="9144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 spc="-40" baseline="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hiilineutraalisuomi.fi/fi-FI/Ilmastotyo/Yritysyhteistyo/Yritykset/Tyokalut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hiilineutraalisuomi.fi/fi-FI/Ilmastotyo/Yritysyhteistyo/Yritykset/Viestinta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utukaupunkiosaajat.fi/yritysverkostot" TargetMode="External"/><Relationship Id="rId3" Type="http://schemas.openxmlformats.org/officeDocument/2006/relationships/hyperlink" Target="https://www.ii.fi/kestava-arki" TargetMode="External"/><Relationship Id="rId7" Type="http://schemas.openxmlformats.org/officeDocument/2006/relationships/hyperlink" Target="https://www.lahti.fi/kaupunki-ja-paatoksenteko/ymparistokaupunki/ilmastonmuutos/ilmastokumppanuus/" TargetMode="External"/><Relationship Id="rId2" Type="http://schemas.openxmlformats.org/officeDocument/2006/relationships/hyperlink" Target="https://www.greenreality.fi/yritykset/green-energy-showro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kuopio.fi/viksukuopio" TargetMode="External"/><Relationship Id="rId5" Type="http://schemas.openxmlformats.org/officeDocument/2006/relationships/hyperlink" Target="https://keskisuomi.fi/yritysten-ymparistovastuuta-edistetaan-keski-suomessa-yhteistyolla/" TargetMode="External"/><Relationship Id="rId4" Type="http://schemas.openxmlformats.org/officeDocument/2006/relationships/hyperlink" Target="http://static.pohjoiskarjala.net/jns/ilmastotori/www.joensuu.fi/ilmastositoumukset.html" TargetMode="External"/><Relationship Id="rId9" Type="http://schemas.openxmlformats.org/officeDocument/2006/relationships/hyperlink" Target="https://www.turku.fi/hiilineutraali-turku/ilmastotekoja/yritysten-ja-yhteisojen-ilmastotekoja/yritysten-ja-yhteisoj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0" y="791691"/>
            <a:ext cx="8642350" cy="2232249"/>
          </a:xfrm>
        </p:spPr>
        <p:txBody>
          <a:bodyPr/>
          <a:lstStyle/>
          <a:p>
            <a:r>
              <a:rPr lang="fi-FI" sz="4800" dirty="0"/>
              <a:t>Kuntien ja yritysten ilmastoyhteistyö</a:t>
            </a:r>
            <a:endParaRPr lang="en-US" sz="48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031357" y="3167955"/>
            <a:ext cx="4034036" cy="1584772"/>
          </a:xfrm>
        </p:spPr>
        <p:txBody>
          <a:bodyPr/>
          <a:lstStyle/>
          <a:p>
            <a:r>
              <a:rPr lang="en-US">
                <a:solidFill>
                  <a:srgbClr val="8ECCCB"/>
                </a:solidFill>
              </a:rPr>
              <a:t>Yritysten resurssiviisaustyö</a:t>
            </a:r>
          </a:p>
          <a:p>
            <a:endParaRPr lang="fi-FI" dirty="0">
              <a:solidFill>
                <a:srgbClr val="8ECCCB"/>
              </a:solidFill>
            </a:endParaRPr>
          </a:p>
        </p:txBody>
      </p:sp>
      <p:pic>
        <p:nvPicPr>
          <p:cNvPr id="5" name="Picture 4" descr="Group 8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85" y="3383979"/>
            <a:ext cx="2947826" cy="2858500"/>
          </a:xfrm>
          <a:prstGeom prst="rect">
            <a:avLst/>
          </a:prstGeom>
        </p:spPr>
      </p:pic>
      <p:pic>
        <p:nvPicPr>
          <p:cNvPr id="6" name="Picture 5" descr="Group 8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465" y="3455987"/>
            <a:ext cx="2557490" cy="273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31262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76561" y="3239963"/>
            <a:ext cx="10873208" cy="30243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727200" y="1007715"/>
            <a:ext cx="8642350" cy="1512271"/>
          </a:xfrm>
        </p:spPr>
        <p:txBody>
          <a:bodyPr/>
          <a:lstStyle/>
          <a:p>
            <a:r>
              <a:rPr lang="fi-FI" b="1" spc="0" dirty="0">
                <a:latin typeface="Century Gothic"/>
                <a:cs typeface="Century Gothic"/>
              </a:rPr>
              <a:t>Resurssiviisaiden yritysten ilmastoteot (Reivi) –jatkohankkeen on rahoittanut ympäristöministeriön Kuntien ilmastoratkaisut –ohjelma.</a:t>
            </a:r>
          </a:p>
          <a:p>
            <a:r>
              <a:rPr lang="fi-FI" spc="0" dirty="0">
                <a:latin typeface="Century Gothic"/>
                <a:cs typeface="Century Gothic"/>
              </a:rPr>
              <a:t> </a:t>
            </a:r>
            <a:br>
              <a:rPr lang="fi-FI" spc="0" dirty="0">
                <a:latin typeface="Century Gothic"/>
                <a:cs typeface="Century Gothic"/>
              </a:rPr>
            </a:br>
            <a:r>
              <a:rPr lang="fi-FI" spc="0" dirty="0">
                <a:latin typeface="Century Gothic"/>
                <a:cs typeface="Century Gothic"/>
              </a:rPr>
              <a:t>Työn ovat toteuttaneet Motiva ja Syke. </a:t>
            </a:r>
            <a:endParaRPr lang="en-US" spc="0" dirty="0">
              <a:latin typeface="Century Gothic"/>
              <a:cs typeface="Century Gothic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FBEFE9-D955-4C34-9314-44D3431EC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256" y="4476993"/>
            <a:ext cx="1890300" cy="6342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16A15-D62B-4B29-BC65-A4F6A38CB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955" y="4368561"/>
            <a:ext cx="1358968" cy="7983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41BD4E-0B7F-4D5E-8198-24C5293BC7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775" y="4427602"/>
            <a:ext cx="2326102" cy="796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84A812-393C-4840-A675-788675E0F4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4251" y="4392092"/>
            <a:ext cx="1289414" cy="7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226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oup 7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3636755"/>
            <a:ext cx="10081120" cy="283569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32546" y="360363"/>
            <a:ext cx="10513167" cy="106652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3200" b="1" kern="1200" spc="-150" baseline="0">
                <a:solidFill>
                  <a:srgbClr val="0F7D8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800" spc="0" dirty="0">
                <a:solidFill>
                  <a:schemeClr val="bg1"/>
                </a:solidFill>
                <a:latin typeface="Century Gothic"/>
                <a:cs typeface="Century Gothic"/>
              </a:rPr>
              <a:t>Ilmastotyön hyödyt yritykselle</a:t>
            </a:r>
            <a:endParaRPr lang="en-US" sz="2800" spc="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550333" y="1834091"/>
            <a:ext cx="2690524" cy="1654176"/>
          </a:xfrm>
          <a:prstGeom prst="rect">
            <a:avLst/>
          </a:prstGeom>
        </p:spPr>
        <p:txBody>
          <a:bodyPr>
            <a:noAutofit/>
          </a:bodyPr>
          <a:lstStyle>
            <a:lvl1pPr marL="357188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1071563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6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438275" indent="-36671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1795463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i-FI" sz="2400" b="1" dirty="0">
                <a:solidFill>
                  <a:srgbClr val="9DD4D5"/>
                </a:solidFill>
              </a:rPr>
              <a:t>1</a:t>
            </a:r>
          </a:p>
          <a:p>
            <a:pPr marL="0" indent="0">
              <a:buNone/>
            </a:pPr>
            <a:r>
              <a:rPr lang="en-US" sz="1600" b="1">
                <a:solidFill>
                  <a:schemeClr val="bg1"/>
                </a:solidFill>
              </a:rPr>
              <a:t>Taloudellisia</a:t>
            </a:r>
            <a:br>
              <a:rPr lang="en-US" sz="1600" b="1">
                <a:solidFill>
                  <a:schemeClr val="bg1"/>
                </a:solidFill>
              </a:rPr>
            </a:br>
            <a:r>
              <a:rPr lang="en-US" sz="1600" b="1">
                <a:solidFill>
                  <a:schemeClr val="bg1"/>
                </a:solidFill>
              </a:rPr>
              <a:t>säästöjä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3312865" y="1834090"/>
            <a:ext cx="2997200" cy="164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400" b="1" dirty="0">
                <a:solidFill>
                  <a:srgbClr val="9DD4D5"/>
                </a:solidFill>
              </a:rPr>
              <a:t>2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FFFFFF"/>
                </a:solidFill>
              </a:rPr>
              <a:t>Kilpailuetua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6049169" y="1834090"/>
            <a:ext cx="2785533" cy="1654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400" b="1" dirty="0">
                <a:solidFill>
                  <a:srgbClr val="9DD4D5"/>
                </a:solidFill>
              </a:rPr>
              <a:t>3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FFFFFF"/>
                </a:solidFill>
              </a:rPr>
              <a:t>Vastuullisuutta ja </a:t>
            </a:r>
            <a:br>
              <a:rPr lang="fi-FI" sz="1600" b="1" dirty="0">
                <a:solidFill>
                  <a:srgbClr val="FFFFFF"/>
                </a:solidFill>
              </a:rPr>
            </a:br>
            <a:r>
              <a:rPr lang="fi-FI" sz="1600" b="1" dirty="0">
                <a:solidFill>
                  <a:srgbClr val="FFFFFF"/>
                </a:solidFill>
              </a:rPr>
              <a:t>brändietua</a:t>
            </a:r>
            <a:endParaRPr lang="fi-FI" sz="1600" b="1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9046254" y="1834090"/>
            <a:ext cx="2785533" cy="1654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400" b="1" dirty="0">
                <a:solidFill>
                  <a:srgbClr val="9DD4D5"/>
                </a:solidFill>
              </a:rPr>
              <a:t>4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FFFFFF"/>
                </a:solidFill>
              </a:rPr>
              <a:t>Yhteistyöverkosto</a:t>
            </a:r>
            <a:endParaRPr lang="fi-FI" sz="1600" b="1" dirty="0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71945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550333" y="1834091"/>
            <a:ext cx="2690524" cy="1654176"/>
          </a:xfrm>
          <a:prstGeom prst="rect">
            <a:avLst/>
          </a:prstGeom>
        </p:spPr>
        <p:txBody>
          <a:bodyPr>
            <a:noAutofit/>
          </a:bodyPr>
          <a:lstStyle>
            <a:lvl1pPr marL="357188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1071563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6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438275" indent="-36671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1795463" indent="-35718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400" kern="1200" spc="-4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i-FI" sz="2400" b="1" dirty="0">
                <a:solidFill>
                  <a:srgbClr val="9DD4D5"/>
                </a:solidFill>
              </a:rPr>
              <a:t>1</a:t>
            </a:r>
          </a:p>
          <a:p>
            <a:pPr marL="0" indent="0">
              <a:buNone/>
            </a:pPr>
            <a:r>
              <a:rPr lang="en-US" sz="1600" b="1">
                <a:solidFill>
                  <a:schemeClr val="bg1"/>
                </a:solidFill>
              </a:rPr>
              <a:t>Taloudellisia</a:t>
            </a:r>
            <a:br>
              <a:rPr lang="en-US" sz="1600" b="1">
                <a:solidFill>
                  <a:schemeClr val="bg1"/>
                </a:solidFill>
              </a:rPr>
            </a:br>
            <a:r>
              <a:rPr lang="en-US" sz="1600" b="1">
                <a:solidFill>
                  <a:schemeClr val="bg1"/>
                </a:solidFill>
              </a:rPr>
              <a:t>säästöjä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3312865" y="1834090"/>
            <a:ext cx="2997200" cy="164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400" b="1" dirty="0">
                <a:solidFill>
                  <a:srgbClr val="9DD4D5"/>
                </a:solidFill>
              </a:rPr>
              <a:t>2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FFFFFF"/>
                </a:solidFill>
              </a:rPr>
              <a:t>Kilpailuetua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6049169" y="1834090"/>
            <a:ext cx="2785533" cy="1654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400" b="1" dirty="0">
                <a:solidFill>
                  <a:srgbClr val="9DD4D5"/>
                </a:solidFill>
              </a:rPr>
              <a:t>3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FFFFFF"/>
                </a:solidFill>
              </a:rPr>
              <a:t>Vastuullisuutta ja </a:t>
            </a:r>
            <a:br>
              <a:rPr lang="fi-FI" sz="1600" b="1" dirty="0">
                <a:solidFill>
                  <a:srgbClr val="FFFFFF"/>
                </a:solidFill>
              </a:rPr>
            </a:br>
            <a:r>
              <a:rPr lang="fi-FI" sz="1600" b="1" dirty="0">
                <a:solidFill>
                  <a:srgbClr val="FFFFFF"/>
                </a:solidFill>
              </a:rPr>
              <a:t>brändietua</a:t>
            </a:r>
            <a:endParaRPr lang="fi-FI" sz="1600" b="1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2546" y="360363"/>
            <a:ext cx="10513167" cy="1066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3200" b="1" kern="1200" spc="-150" baseline="0">
                <a:solidFill>
                  <a:srgbClr val="0F7D8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800" spc="0" dirty="0">
                <a:solidFill>
                  <a:schemeClr val="bg1"/>
                </a:solidFill>
                <a:latin typeface="Century Gothic"/>
                <a:cs typeface="Century Gothic"/>
              </a:rPr>
              <a:t>Ilmastotyön hyödyt yritykselle</a:t>
            </a:r>
            <a:endParaRPr lang="en-US" sz="2800" spc="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014487A-657B-4FE3-AA7F-0EECEFEB1CF4}"/>
              </a:ext>
            </a:extLst>
          </p:cNvPr>
          <p:cNvSpPr txBox="1">
            <a:spLocks/>
          </p:cNvSpPr>
          <p:nvPr/>
        </p:nvSpPr>
        <p:spPr>
          <a:xfrm>
            <a:off x="9046254" y="1834090"/>
            <a:ext cx="2785533" cy="16541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400" b="1" dirty="0">
                <a:solidFill>
                  <a:srgbClr val="9DD4D5"/>
                </a:solidFill>
              </a:rPr>
              <a:t>4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FFFFFF"/>
                </a:solidFill>
              </a:rPr>
              <a:t>Yhteistyöverkosto</a:t>
            </a:r>
            <a:endParaRPr lang="fi-FI" sz="1600" b="1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2545" y="3095947"/>
            <a:ext cx="230425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r>
              <a:rPr lang="fi-FI" sz="1300" dirty="0">
                <a:solidFill>
                  <a:srgbClr val="FFFFFF"/>
                </a:solidFill>
              </a:rPr>
              <a:t>Energian ja materiaalien säästöt parantavat suoraan liiketoiminnan tulosta.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68849" y="3095947"/>
            <a:ext cx="230425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r>
              <a:rPr lang="fi-FI" sz="1300" dirty="0">
                <a:solidFill>
                  <a:srgbClr val="FFFFFF"/>
                </a:solidFill>
              </a:rPr>
              <a:t>Kiertotalous muuttaa arvoketjuissa esiintyvät tehottomuudet ja hukan liiketoiminta- mahdollisuuksiksi.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49169" y="3095947"/>
            <a:ext cx="25202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dirty="0">
                <a:solidFill>
                  <a:srgbClr val="FFFFFF"/>
                </a:solidFill>
              </a:rPr>
              <a:t>Vastuullisuus on tärkeä arvo yrityksille. Kuluttajat vaativat myös ympäristöystävällisempiä tuotteita.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073505" y="3095947"/>
            <a:ext cx="2592288" cy="14927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300" dirty="0">
                <a:solidFill>
                  <a:srgbClr val="FFFFFF"/>
                </a:solidFill>
              </a:rPr>
              <a:t>Resurssiviisaustyön ympärille voidaan rakentaa verkosto, jolta on mahdollisuus saada ideoita, ajantasaista tietoa, tietoa tuista ja mahdollisuuksista sekä kumppaneita vastuullisuustyön toteuttamiseksi.</a:t>
            </a:r>
          </a:p>
        </p:txBody>
      </p:sp>
    </p:spTree>
    <p:extLst>
      <p:ext uri="{BB962C8B-B14F-4D97-AF65-F5344CB8AC3E}">
        <p14:creationId xmlns:p14="http://schemas.microsoft.com/office/powerpoint/2010/main" val="273014223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Miksi ilmastotyö pitää aloittaa nyt?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961" y="1439763"/>
            <a:ext cx="7488832" cy="5040560"/>
          </a:xfrm>
        </p:spPr>
        <p:txBody>
          <a:bodyPr vert="horz" lIns="36000" tIns="36000" rIns="36000" bIns="36000" rtlCol="0" anchor="t">
            <a:noAutofit/>
          </a:bodyPr>
          <a:lstStyle/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Ilmastonmuutos haastaa yritykset ja koko yhteiskunnan uudella tavalla. Se muuttaa sekä kokonaisia toimialoja että yksittäisten yritysten toimintaa.</a:t>
            </a:r>
            <a:endParaRPr lang="en-US"/>
          </a:p>
          <a:p>
            <a:pPr lvl="1" indent="-356870"/>
            <a:r>
              <a:rPr lang="fi-FI" sz="1600" dirty="0"/>
              <a:t>Asia koskettaa yhä konkreettisemmin jokaista yritystä.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Siihen voi mukautua passiivisesti tai vahvistamalla ympäristöosaamista niin, että saadaan kasvua ja kilpailuetua.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Ilmastonmuutos vaatii yrityksiltä investointeja sekä ilmastonmuutoksen hillintään että siihen sopeutumiseen.</a:t>
            </a:r>
            <a:endParaRPr lang="fi-FI" sz="1600" dirty="0">
              <a:cs typeface="Arial"/>
            </a:endParaRPr>
          </a:p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Monet muutokset yhteiskunnassa vauhdittavat siirtymistä kohti kestäviä liiketoimintamalleja.</a:t>
            </a:r>
            <a:endParaRPr lang="fi-FI" sz="1600" b="1" dirty="0">
              <a:solidFill>
                <a:srgbClr val="0F7D83"/>
              </a:solidFill>
              <a:cs typeface="Arial"/>
            </a:endParaRPr>
          </a:p>
          <a:p>
            <a:pPr lvl="1" indent="-356870"/>
            <a:r>
              <a:rPr lang="fi-FI" sz="1600" dirty="0"/>
              <a:t>Kuluttajat vaativat ympäristöystävällisempiä tuotteita.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Brändit tekevät vapaaehtoisia vastuullisuuslupauksia.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Vastuullisesta sijoittamisesta on tulossa uusi normi.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Kestävään kehitykseen tähtäävä sääntely kasvaa jatkuvasti.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Kiertotalouden ja kestävän kehityksen mahdollistavat teknologiat kehittyvät koko ajan.</a:t>
            </a:r>
            <a:endParaRPr lang="fi-FI" sz="1600" dirty="0">
              <a:cs typeface="Arial"/>
            </a:endParaRPr>
          </a:p>
        </p:txBody>
      </p:sp>
      <p:pic>
        <p:nvPicPr>
          <p:cNvPr id="11" name="Picture 10" descr="Group 8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69" y="2159843"/>
            <a:ext cx="3365770" cy="359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8129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23939"/>
            <a:ext cx="12098338" cy="3888035"/>
          </a:xfrm>
          <a:prstGeom prst="rect">
            <a:avLst/>
          </a:prstGeom>
          <a:solidFill>
            <a:srgbClr val="0F7D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Hiilijalanjäljen pienentäminen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609" y="1151731"/>
            <a:ext cx="9937104" cy="1496470"/>
          </a:xfrm>
        </p:spPr>
        <p:txBody>
          <a:bodyPr vert="horz" lIns="36000" tIns="36000" rIns="36000" bIns="36000" rtlCol="0" anchor="t">
            <a:noAutofit/>
          </a:bodyPr>
          <a:lstStyle/>
          <a:p>
            <a:pPr marL="0" indent="0">
              <a:buNone/>
            </a:pPr>
            <a:r>
              <a:rPr lang="fi-FI" sz="1600" dirty="0"/>
              <a:t>Resurssiviisaustyötä voidaan tehdä monella tavalla, omia päästöjä pienentämällä ja vaikuttamalla arvoketjun päästöihin. Sopiva lähestymistapa yritykselle määräytyy mm. yrityksen toimintatapojen ja ilmastotyön tavoitteiden mukaan.</a:t>
            </a:r>
          </a:p>
          <a:p>
            <a:pPr marL="0" indent="0">
              <a:buNone/>
            </a:pPr>
            <a:r>
              <a:rPr lang="fi-FI" sz="1600" dirty="0"/>
              <a:t>Hiilijalanjäljellä tarkoitetaan yrityksen ja sen arvoketjun aiheuttamaa ilmastokuormitusta. Hiilikädenjäljellä taas tarkoitetaan niitä kasvihuonekaasujen vähennyksiä, jotka yritys saa toiminnallaan aikaan muualla yhteiskunnassa esim. tuotteidensa kautta.</a:t>
            </a:r>
            <a:endParaRPr lang="fi-FI" sz="1600" dirty="0"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8609" y="3443069"/>
            <a:ext cx="4680520" cy="289310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 b="1" dirty="0">
                <a:solidFill>
                  <a:srgbClr val="FFFFFF"/>
                </a:solidFill>
              </a:rPr>
              <a:t>Energia</a:t>
            </a:r>
            <a:r>
              <a:rPr lang="fi-FI" sz="1400" dirty="0">
                <a:solidFill>
                  <a:srgbClr val="FFFFFF"/>
                </a:solidFill>
              </a:rPr>
              <a:t> Sekä hankittu että itse tuotettu uusiutuvaa ja päästötön energia.</a:t>
            </a:r>
          </a:p>
          <a:p>
            <a:endParaRPr lang="fi-FI" sz="1400" dirty="0">
              <a:solidFill>
                <a:srgbClr val="FFFFFF"/>
              </a:solidFill>
            </a:endParaRPr>
          </a:p>
          <a:p>
            <a:r>
              <a:rPr lang="fi-FI" sz="1400" b="1" dirty="0">
                <a:solidFill>
                  <a:srgbClr val="FFFFFF"/>
                </a:solidFill>
              </a:rPr>
              <a:t>Raaka-aineet ja materiaalien käsittely </a:t>
            </a:r>
            <a:r>
              <a:rPr lang="fi-FI" sz="1400" dirty="0">
                <a:solidFill>
                  <a:srgbClr val="FFFFFF"/>
                </a:solidFill>
              </a:rPr>
              <a:t>Materiaalien käytön tehostaminen, kierrätettyjen materiaalien hyödyntäminen omassa toiminnassa sekä vähähiiliset raaka-aineet.</a:t>
            </a:r>
          </a:p>
          <a:p>
            <a:endParaRPr lang="fi-FI" sz="1400" dirty="0">
              <a:solidFill>
                <a:srgbClr val="FFFFFF"/>
              </a:solidFill>
            </a:endParaRPr>
          </a:p>
          <a:p>
            <a:r>
              <a:rPr lang="fi-FI" sz="1400" b="1" dirty="0">
                <a:solidFill>
                  <a:srgbClr val="FFFFFF"/>
                </a:solidFill>
              </a:rPr>
              <a:t>Tuotanto ja tilat </a:t>
            </a:r>
            <a:r>
              <a:rPr lang="fi-FI" sz="1400" dirty="0">
                <a:solidFill>
                  <a:srgbClr val="FFFFFF"/>
                </a:solidFill>
              </a:rPr>
              <a:t>Prosessin tehokkuus, energian ja materiaalien kulutuksen vähentäminen.</a:t>
            </a:r>
          </a:p>
          <a:p>
            <a:endParaRPr lang="fi-FI" sz="1400" dirty="0">
              <a:solidFill>
                <a:srgbClr val="FFFFFF"/>
              </a:solidFill>
            </a:endParaRPr>
          </a:p>
          <a:p>
            <a:r>
              <a:rPr lang="fi-FI" sz="1400" b="1" dirty="0">
                <a:solidFill>
                  <a:srgbClr val="FFFFFF"/>
                </a:solidFill>
              </a:rPr>
              <a:t>Liikenne ja logistiikka</a:t>
            </a:r>
            <a:r>
              <a:rPr lang="fi-FI" sz="1400" dirty="0">
                <a:solidFill>
                  <a:srgbClr val="FFFFFF"/>
                </a:solidFill>
              </a:rPr>
              <a:t> Ajoneuvojen, logistiikan ja työmatkaliikkumisen päästöihin vaikuttaminen.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05153" y="3462195"/>
            <a:ext cx="4824536" cy="31085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 b="1" dirty="0">
                <a:solidFill>
                  <a:srgbClr val="FFFFFF"/>
                </a:solidFill>
              </a:rPr>
              <a:t>Tuotteet ja palvelut</a:t>
            </a:r>
            <a:r>
              <a:rPr lang="fi-FI" sz="1400" dirty="0">
                <a:solidFill>
                  <a:srgbClr val="FFFFFF"/>
                </a:solidFill>
              </a:rPr>
              <a:t> Yhteiskunnan muiden toimijoiden päästöjen vähentämistä tukevien palveluiden ja tuotteiden kehittäminen eli hiilikädenjäljen kasvattaminen.</a:t>
            </a:r>
          </a:p>
          <a:p>
            <a:endParaRPr lang="fi-FI" sz="1400" dirty="0">
              <a:solidFill>
                <a:srgbClr val="FFFFFF"/>
              </a:solidFill>
            </a:endParaRPr>
          </a:p>
          <a:p>
            <a:r>
              <a:rPr lang="fi-FI" sz="1400" b="1" dirty="0">
                <a:solidFill>
                  <a:srgbClr val="FFFFFF"/>
                </a:solidFill>
              </a:rPr>
              <a:t>Kierrätys ja kiertotalous </a:t>
            </a:r>
            <a:r>
              <a:rPr lang="fi-FI" sz="1400" dirty="0">
                <a:solidFill>
                  <a:srgbClr val="FFFFFF"/>
                </a:solidFill>
              </a:rPr>
              <a:t>Prosessien, toiminnan ja tuotteiden suunnittelu kiertäviksi.</a:t>
            </a:r>
          </a:p>
          <a:p>
            <a:endParaRPr lang="fi-FI" sz="1400" dirty="0">
              <a:solidFill>
                <a:srgbClr val="FFFFFF"/>
              </a:solidFill>
            </a:endParaRPr>
          </a:p>
          <a:p>
            <a:r>
              <a:rPr lang="fi-FI" sz="1400" b="1" dirty="0">
                <a:solidFill>
                  <a:srgbClr val="FFFFFF"/>
                </a:solidFill>
              </a:rPr>
              <a:t>Hankinnat</a:t>
            </a:r>
            <a:r>
              <a:rPr lang="fi-FI" sz="1400" dirty="0">
                <a:solidFill>
                  <a:srgbClr val="FFFFFF"/>
                </a:solidFill>
              </a:rPr>
              <a:t> Ilmastovaikutusten vähennystoimet hankintakriteereissä ja ostetuissa palveluissa sekä hankintaketjujen läpinäkyvyys.</a:t>
            </a:r>
          </a:p>
          <a:p>
            <a:endParaRPr lang="fi-FI" sz="1400" dirty="0">
              <a:solidFill>
                <a:srgbClr val="FFFFFF"/>
              </a:solidFill>
            </a:endParaRPr>
          </a:p>
          <a:p>
            <a:r>
              <a:rPr lang="fi-FI" sz="1400" b="1" dirty="0">
                <a:solidFill>
                  <a:srgbClr val="FFFFFF"/>
                </a:solidFill>
              </a:rPr>
              <a:t>Tietoisuus</a:t>
            </a:r>
            <a:r>
              <a:rPr lang="fi-FI" sz="1400" dirty="0">
                <a:solidFill>
                  <a:srgbClr val="FFFFFF"/>
                </a:solidFill>
              </a:rPr>
              <a:t> Ilmasto-osaamisen ja tietoisuuden nosto koko arvoketjussa sekä vähäpäästöisten kulutus- ja käyttäytymistottumusten tukeminen.</a:t>
            </a:r>
          </a:p>
        </p:txBody>
      </p:sp>
    </p:spTree>
    <p:extLst>
      <p:ext uri="{BB962C8B-B14F-4D97-AF65-F5344CB8AC3E}">
        <p14:creationId xmlns:p14="http://schemas.microsoft.com/office/powerpoint/2010/main" val="199999005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edetä: </a:t>
            </a:r>
            <a:r>
              <a:rPr lang="fi-FI" b="0" dirty="0"/>
              <a:t>Ei aikaisempia toimia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961" y="1439763"/>
            <a:ext cx="7488832" cy="5040560"/>
          </a:xfrm>
        </p:spPr>
        <p:txBody>
          <a:bodyPr vert="horz" lIns="36000" tIns="36000" rIns="36000" bIns="36000" rtlCol="0" anchor="t">
            <a:noAutofit/>
          </a:bodyPr>
          <a:lstStyle/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KARTOITA</a:t>
            </a:r>
            <a:r>
              <a:rPr lang="fi-FI" sz="1600" b="1" dirty="0"/>
              <a:t> </a:t>
            </a:r>
            <a:r>
              <a:rPr lang="fi-FI" sz="1600" dirty="0"/>
              <a:t>Aluksi on hyödyllistä kartoittaa, mistä yritystoiminnan merkittävimmät päästöt syntyvät. Tarjolla on monia ilmaisia päästölaskureita, joiden avulla voit laskea toiminnan aiheuttamat päästöt ja arvioida päästövähennyspotentiaalin.</a:t>
            </a:r>
            <a:endParaRPr lang="en-US" dirty="0"/>
          </a:p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ASETA TAVOITTEET </a:t>
            </a:r>
            <a:r>
              <a:rPr lang="fi-FI" sz="1600" dirty="0"/>
              <a:t>Kun lähtötilanne on selvillä, resurssiviisauden kehittämiselle on helpompaa asettaa sopivat tavoitteet ja miettiä toimenpiteet tavoitteiden saavuttamiseksi.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 err="1"/>
              <a:t>PK-yritys</a:t>
            </a:r>
            <a:r>
              <a:rPr lang="fi-FI" sz="1600" dirty="0"/>
              <a:t> voi edistää vähähiilisyyttä kahta kautta: pienentämällä omia yritystoiminnasta aiheutuvia päästöjä tai kehittämällä ilmastoystävällisiä ratkaisuja asiakkaiden käyttöön.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Resurssiviisaustyön voi aloittaa ketterästi kevyillä kokeiluilla ja edetä systemaattiseen jatkuvaan toiminnan parantamiseen.</a:t>
            </a:r>
            <a:endParaRPr lang="fi-FI" sz="1600" dirty="0">
              <a:cs typeface="Arial"/>
            </a:endParaRPr>
          </a:p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SUUNNITTELE</a:t>
            </a:r>
            <a:r>
              <a:rPr lang="fi-FI" sz="1600" dirty="0"/>
              <a:t> miten asetettuihin tavoitteisiin päästään.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Muiden yritysten toteuttamista toimenpiteistä voi ottaa mallia ja kopioida parhaat ideat omaan käyttöön.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Määrittele toimenpiteet, aseta niille aikataulu, toteutustapa, vastuuhenkilöt ja tarvittavat investoinnit.</a:t>
            </a:r>
            <a:endParaRPr lang="fi-FI" sz="1600" dirty="0">
              <a:cs typeface="Arial"/>
            </a:endParaRPr>
          </a:p>
        </p:txBody>
      </p:sp>
      <p:pic>
        <p:nvPicPr>
          <p:cNvPr id="6" name="Picture 5" descr="Group 8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61" y="1871811"/>
            <a:ext cx="3541892" cy="343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3776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edetä: </a:t>
            </a:r>
            <a:r>
              <a:rPr lang="fi-FI" b="0" dirty="0"/>
              <a:t>Lähtötaso ja tavoitteet tiedossa</a:t>
            </a:r>
            <a:endParaRPr lang="en-US" b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961" y="1439763"/>
            <a:ext cx="7488832" cy="5040560"/>
          </a:xfrm>
        </p:spPr>
        <p:txBody>
          <a:bodyPr vert="horz" lIns="36000" tIns="36000" rIns="36000" bIns="36000" rtlCol="0" anchor="t">
            <a:noAutofit/>
          </a:bodyPr>
          <a:lstStyle/>
          <a:p>
            <a:pPr marL="356870" indent="-356870"/>
            <a:r>
              <a:rPr lang="fi-FI" b="1" dirty="0">
                <a:solidFill>
                  <a:srgbClr val="0F7D83"/>
                </a:solidFill>
              </a:rPr>
              <a:t>TOTEUTA TOIMENPITEITÄ </a:t>
            </a:r>
            <a:r>
              <a:rPr lang="fi-FI" dirty="0"/>
              <a:t>Kun lähtötilanne on selvillä ja tavoitteet resurssiviisaudelle määritelty, kannattaa miettiä, mitä toimenpiteitä aiotaan toteuttaa ja mitä priorisoidaan.</a:t>
            </a:r>
            <a:endParaRPr lang="en-US"/>
          </a:p>
          <a:p>
            <a:pPr lvl="1" indent="-356870"/>
            <a:r>
              <a:rPr lang="fi-FI" dirty="0"/>
              <a:t>Resurssiviisaustyö kannattaa pilkkoa riittävän pieniin osiin niin, että tavoitteet on mahdollista saavuttaa halutussa aikataulussa. </a:t>
            </a:r>
            <a:endParaRPr lang="fi-FI" dirty="0">
              <a:cs typeface="Arial"/>
            </a:endParaRPr>
          </a:p>
          <a:p>
            <a:pPr lvl="1" indent="-356870"/>
            <a:r>
              <a:rPr lang="fi-FI" dirty="0"/>
              <a:t>Kaikilla osa-alueilla ei tarvitse olla yhtä kunnianhimoinen: rima kannattaa asettaa sen mukaan, mikä on olennaista liiketoiminnan ja sidosryhmien kannalta. Pienin mutta systemaattisin askelin yritys voi edetä kohti resurssiviisautta.</a:t>
            </a:r>
            <a:endParaRPr lang="fi-FI" dirty="0">
              <a:cs typeface="Arial"/>
            </a:endParaRPr>
          </a:p>
          <a:p>
            <a:pPr lvl="1" indent="-356870"/>
            <a:r>
              <a:rPr lang="fi-FI" dirty="0"/>
              <a:t>Aloittaa voi vähentämällä oman toiminnan päästöjä eri osa-alueilla ja sen jälkeen alkaa vasta suunnittelemaan liiketoiminnan kasvattamista ilmastotyön ja kertotalouden alueella. </a:t>
            </a:r>
            <a:endParaRPr lang="fi-FI" dirty="0">
              <a:cs typeface="Arial"/>
            </a:endParaRPr>
          </a:p>
          <a:p>
            <a:pPr marL="356870" lvl="1" indent="0">
              <a:buNone/>
            </a:pPr>
            <a:r>
              <a:rPr lang="fi-FI" b="1" dirty="0">
                <a:solidFill>
                  <a:srgbClr val="0F7D83"/>
                </a:solidFill>
              </a:rPr>
              <a:t>REIVI-SIVUSTOLLA</a:t>
            </a:r>
            <a:r>
              <a:rPr lang="fi-FI" dirty="0"/>
              <a:t> on tietoa yritysten </a:t>
            </a:r>
            <a:r>
              <a:rPr lang="fi-FI" dirty="0">
                <a:hlinkClick r:id="rId2"/>
              </a:rPr>
              <a:t>ilmastotyön mahdollisuuksista ja työkaluista</a:t>
            </a:r>
            <a:r>
              <a:rPr lang="fi-FI" dirty="0"/>
              <a:t>.</a:t>
            </a:r>
            <a:endParaRPr lang="fi-FI" dirty="0">
              <a:highlight>
                <a:srgbClr val="FFFF00"/>
              </a:highlight>
              <a:cs typeface="Arial"/>
            </a:endParaRPr>
          </a:p>
        </p:txBody>
      </p:sp>
      <p:pic>
        <p:nvPicPr>
          <p:cNvPr id="7" name="Picture 6" descr="Group 9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40" y="2877529"/>
            <a:ext cx="2470030" cy="2304256"/>
          </a:xfrm>
          <a:prstGeom prst="rect">
            <a:avLst/>
          </a:prstGeom>
        </p:spPr>
      </p:pic>
      <p:pic>
        <p:nvPicPr>
          <p:cNvPr id="8" name="Picture 7" descr="Group 8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057" y="4274644"/>
            <a:ext cx="2304256" cy="2107101"/>
          </a:xfrm>
          <a:prstGeom prst="rect">
            <a:avLst/>
          </a:prstGeom>
        </p:spPr>
      </p:pic>
      <p:pic>
        <p:nvPicPr>
          <p:cNvPr id="9" name="Picture 8" descr="Group 103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649" y="1007193"/>
            <a:ext cx="2471043" cy="230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6002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edetä: </a:t>
            </a:r>
            <a:r>
              <a:rPr lang="fi-FI" b="0" dirty="0"/>
              <a:t>Olemme jo aloittaneet ja haluamme edetä resurssiviisaustyössämme</a:t>
            </a:r>
            <a:endParaRPr lang="en-US" b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833" y="1439763"/>
            <a:ext cx="8640960" cy="5040560"/>
          </a:xfrm>
        </p:spPr>
        <p:txBody>
          <a:bodyPr vert="horz" lIns="36000" tIns="36000" rIns="36000" bIns="36000" rtlCol="0" anchor="t">
            <a:noAutofit/>
          </a:bodyPr>
          <a:lstStyle/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KILPAILUETUA</a:t>
            </a:r>
            <a:r>
              <a:rPr lang="fi-FI" sz="1600" dirty="0"/>
              <a:t> Kehitä uutta bisnestä ja käännä omien ilmastotekojesi hyödyt lisäarvoksi asiakkaillesi. Mahdollisuuksia liiketoiminnan kasvattamiseen voi lähteä kartoittamaan arvioimalla yrityksen bisnesmahdollisuuksia suhteessa omiin arvoihin ja päämääriin, globaaleihin megatrendeihin, lainsäädäntöön ja sidosryhmien vaatimuksiin.</a:t>
            </a:r>
            <a:endParaRPr lang="en-US"/>
          </a:p>
          <a:p>
            <a:pPr marL="1071245" lvl="2" indent="-356870"/>
            <a:r>
              <a:rPr lang="fi-FI" dirty="0"/>
              <a:t>Ilmastokysymysten edistämistä yrityksessä auttaa ilmastokysymysten sisällyttäminen osaksi yrityksen liiketoimintastrategiaa ja arvoja. </a:t>
            </a:r>
            <a:endParaRPr lang="fi-FI" dirty="0">
              <a:cs typeface="Arial"/>
            </a:endParaRPr>
          </a:p>
          <a:p>
            <a:pPr marL="1071245" lvl="2" indent="-356870"/>
            <a:r>
              <a:rPr lang="fi-FI" dirty="0"/>
              <a:t>Monesti pienimmät yritykset on vapautettu raskaista sääntelyvelvoitteista. Suurten yritysten päästövähennysvaatimukset heijastuvat kuitenkin epäsuorasti myös pk-yrityksiin tiukkoina vaatimuksina arvoketjussa toimiville yhteistyökumppaneille.</a:t>
            </a:r>
            <a:endParaRPr lang="fi-FI" dirty="0">
              <a:cs typeface="Arial"/>
            </a:endParaRPr>
          </a:p>
          <a:p>
            <a:pPr marL="1071245" lvl="2" indent="-356870"/>
            <a:r>
              <a:rPr lang="fi-FI" dirty="0"/>
              <a:t>Ilmastovastuullisuus syntyy yhteistyössä samassa ekosysteemissä toimivien muiden yritysten kanssa.</a:t>
            </a:r>
            <a:endParaRPr lang="fi-FI" dirty="0">
              <a:cs typeface="Arial"/>
            </a:endParaRPr>
          </a:p>
          <a:p>
            <a:pPr marL="1071245" lvl="2" indent="-356870"/>
            <a:r>
              <a:rPr lang="fi-FI" dirty="0"/>
              <a:t>Yrityksen kantama ympäristövastuu kiinnostaa korostetulla tavalla oman paikkakunnan kansalaisia, järjestöjä ja päättäjiä.</a:t>
            </a:r>
            <a:endParaRPr lang="fi-FI" dirty="0">
              <a:cs typeface="Arial"/>
            </a:endParaRPr>
          </a:p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VIESTI</a:t>
            </a:r>
            <a:r>
              <a:rPr lang="fi-FI" sz="1600" dirty="0"/>
              <a:t> ilmastoteoistasi ja vahvista yrityksesi brändiä ilmastobisneksen edelläkävijänä ja vastuullisena toimijana.</a:t>
            </a:r>
            <a:endParaRPr lang="fi-FI" sz="1600" dirty="0">
              <a:cs typeface="Arial"/>
            </a:endParaRPr>
          </a:p>
          <a:p>
            <a:pPr lvl="1" indent="-356870"/>
            <a:r>
              <a:rPr lang="fi-FI" sz="1600" dirty="0"/>
              <a:t>Olennaista ovat konkreettiset teot, saavutetut tulokset sekä aktiivinen viestiminen niistä.</a:t>
            </a:r>
            <a:endParaRPr lang="fi-FI" sz="1600" dirty="0">
              <a:cs typeface="Arial"/>
            </a:endParaRPr>
          </a:p>
          <a:p>
            <a:pPr marL="356870" indent="-356870"/>
            <a:r>
              <a:rPr lang="fi-FI" sz="1600" b="1" dirty="0">
                <a:solidFill>
                  <a:srgbClr val="0F7D83"/>
                </a:solidFill>
              </a:rPr>
              <a:t>REIVI-SIVUSTOLLA</a:t>
            </a:r>
            <a:r>
              <a:rPr lang="fi-FI" sz="1600" dirty="0"/>
              <a:t> on tietoa mm. ilmastotyöstä </a:t>
            </a:r>
            <a:r>
              <a:rPr lang="fi-FI" sz="1600" dirty="0">
                <a:hlinkClick r:id="rId2"/>
              </a:rPr>
              <a:t>viestimisestä</a:t>
            </a:r>
            <a:r>
              <a:rPr lang="fi-FI" sz="1600" dirty="0"/>
              <a:t>.</a:t>
            </a:r>
            <a:endParaRPr lang="fi-FI" sz="1600" dirty="0">
              <a:highlight>
                <a:srgbClr val="FFFF00"/>
              </a:highlight>
              <a:cs typeface="Arial"/>
            </a:endParaRPr>
          </a:p>
        </p:txBody>
      </p:sp>
      <p:pic>
        <p:nvPicPr>
          <p:cNvPr id="10" name="Picture 9" descr="Group 1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93" y="2807915"/>
            <a:ext cx="1612050" cy="155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6116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000" dirty="0">
                <a:solidFill>
                  <a:srgbClr val="0F7D83"/>
                </a:solidFill>
              </a:rPr>
              <a:t>Tutustu seuraavien alueiden ilmastotyöhön; </a:t>
            </a:r>
          </a:p>
          <a:p>
            <a:r>
              <a:rPr lang="fi-FI" sz="2000" dirty="0">
                <a:solidFill>
                  <a:srgbClr val="46261E"/>
                </a:solidFill>
                <a:hlinkClick r:id="rId2"/>
              </a:rPr>
              <a:t>Etelä-Karjala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3"/>
              </a:rPr>
              <a:t>Ii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4"/>
              </a:rPr>
              <a:t>Joensuu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5"/>
              </a:rPr>
              <a:t>Keski-Suomi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6"/>
              </a:rPr>
              <a:t>Kuopio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7"/>
              </a:rPr>
              <a:t>Lahti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8"/>
              </a:rPr>
              <a:t>Seutukaupungit</a:t>
            </a:r>
            <a:endParaRPr lang="fi-FI" sz="2000" dirty="0">
              <a:solidFill>
                <a:srgbClr val="46261E"/>
              </a:solidFill>
            </a:endParaRPr>
          </a:p>
          <a:p>
            <a:r>
              <a:rPr lang="fi-FI" sz="2000" dirty="0">
                <a:solidFill>
                  <a:srgbClr val="46261E"/>
                </a:solidFill>
                <a:hlinkClick r:id="rId9"/>
              </a:rPr>
              <a:t>Turku</a:t>
            </a:r>
            <a:endParaRPr lang="fi-FI" sz="2000" dirty="0">
              <a:solidFill>
                <a:srgbClr val="46261E"/>
              </a:solidFill>
            </a:endParaRPr>
          </a:p>
          <a:p>
            <a:pPr marL="0" indent="0" algn="ctr">
              <a:buNone/>
            </a:pPr>
            <a:endParaRPr lang="fi-FI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Monissa kunnissa tehdään jo yhteistyötä ilmastoasioihin liittyen.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Kuntien ja yritysten ilmastoyhteistyö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2667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Yritysten-ja-kuntien-ilmastoyhteistyo-Kunnat-20201214">
  <a:themeElements>
    <a:clrScheme name="TSV">
      <a:dk1>
        <a:srgbClr val="4D4D4D"/>
      </a:dk1>
      <a:lt1>
        <a:sysClr val="window" lastClr="FFFFFF"/>
      </a:lt1>
      <a:dk2>
        <a:srgbClr val="30123A"/>
      </a:dk2>
      <a:lt2>
        <a:srgbClr val="FD8988"/>
      </a:lt2>
      <a:accent1>
        <a:srgbClr val="043158"/>
      </a:accent1>
      <a:accent2>
        <a:srgbClr val="277C95"/>
      </a:accent2>
      <a:accent3>
        <a:srgbClr val="138F6A"/>
      </a:accent3>
      <a:accent4>
        <a:srgbClr val="63B960"/>
      </a:accent4>
      <a:accent5>
        <a:srgbClr val="E34A4C"/>
      </a:accent5>
      <a:accent6>
        <a:srgbClr val="F66A41"/>
      </a:accent6>
      <a:hlink>
        <a:srgbClr val="2F20EC"/>
      </a:hlink>
      <a:folHlink>
        <a:srgbClr val="9999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pc="-4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untien ja yritysten ilmastoyhteistyö - Yritykset" id="{48655331-4A10-433F-ADDA-920BC921B8E2}" vid="{BCECC63E-026F-4D99-9EEE-C8C842A4C3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235BF688B0D9A4DBF33603FAE1E6C85" ma:contentTypeVersion="6" ma:contentTypeDescription="Luo uusi asiakirja." ma:contentTypeScope="" ma:versionID="2ba927359be14ad49895c9ef78150419">
  <xsd:schema xmlns:xsd="http://www.w3.org/2001/XMLSchema" xmlns:xs="http://www.w3.org/2001/XMLSchema" xmlns:p="http://schemas.microsoft.com/office/2006/metadata/properties" xmlns:ns2="7bca7b25-cf19-40df-90c3-16ab6b05dcb9" targetNamespace="http://schemas.microsoft.com/office/2006/metadata/properties" ma:root="true" ma:fieldsID="9fd553c4f754541cccc445dc8d722049" ns2:_="">
    <xsd:import namespace="7bca7b25-cf19-40df-90c3-16ab6b05dc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ca7b25-cf19-40df-90c3-16ab6b05dc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9A8C5D-2DC4-40CF-B366-34A858D1028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bca7b25-cf19-40df-90c3-16ab6b05dcb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BF7380-AF1F-4B09-8B52-2D552640BD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ca7b25-cf19-40df-90c3-16ab6b05dc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DAB590-520C-4E23-9304-F165D2F229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Kuntien ja yritysten ilmastoyhteistyö - Yritykset FINAL</Template>
  <TotalTime>1046</TotalTime>
  <Words>519</Words>
  <Application>Microsoft Office PowerPoint</Application>
  <PresentationFormat>Custom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Yritysten-ja-kuntien-ilmastoyhteistyo-Kunnat-20201214</vt:lpstr>
      <vt:lpstr>Kuntien ja yritysten ilmastoyhteistyö</vt:lpstr>
      <vt:lpstr>PowerPoint Presentation</vt:lpstr>
      <vt:lpstr>PowerPoint Presentation</vt:lpstr>
      <vt:lpstr>Miksi ilmastotyö pitää aloittaa nyt?</vt:lpstr>
      <vt:lpstr>Hiilijalanjäljen pienentäminen</vt:lpstr>
      <vt:lpstr>Miten edetä: Ei aikaisempia toimia</vt:lpstr>
      <vt:lpstr>Miten edetä: Lähtötaso ja tavoitteet tiedossa</vt:lpstr>
      <vt:lpstr>Miten edetä: Olemme jo aloittaneet ja haluamme edetä resurssiviisaustyössämme</vt:lpstr>
      <vt:lpstr>Kuntien ja yritysten ilmastoyhteistyö</vt:lpstr>
      <vt:lpstr>PowerPoint Presentation</vt:lpstr>
    </vt:vector>
  </TitlesOfParts>
  <Manager/>
  <Company>Trevian Funds AIFM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Kuntien ja yritysten ilmastoyhteistyö</dc:title>
  <dc:subject>16:9</dc:subject>
  <dc:creator>Jaana Federley</dc:creator>
  <cp:keywords/>
  <dc:description/>
  <cp:lastModifiedBy>Jaana Federley</cp:lastModifiedBy>
  <cp:revision>75</cp:revision>
  <dcterms:created xsi:type="dcterms:W3CDTF">2020-12-17T08:40:23Z</dcterms:created>
  <dcterms:modified xsi:type="dcterms:W3CDTF">2021-02-05T15:22:56Z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0x010100B235BF688B0D9A4DBF33603FAE1E6C85</vt:lpwstr>
  </property>
</Properties>
</file>